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60" r:id="rId5"/>
    <p:sldId id="265" r:id="rId6"/>
    <p:sldId id="269" r:id="rId7"/>
    <p:sldId id="267" r:id="rId8"/>
    <p:sldId id="268" r:id="rId9"/>
    <p:sldId id="259" r:id="rId10"/>
    <p:sldId id="270" r:id="rId11"/>
    <p:sldId id="261" r:id="rId12"/>
    <p:sldId id="262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0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9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12" Type="http://schemas.openxmlformats.org/officeDocument/2006/relationships/image" Target="../media/image5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jpg"/><Relationship Id="rId5" Type="http://schemas.openxmlformats.org/officeDocument/2006/relationships/image" Target="../media/image49.png"/><Relationship Id="rId10" Type="http://schemas.openxmlformats.org/officeDocument/2006/relationships/image" Target="../media/image54.jp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4.jpg"/><Relationship Id="rId3" Type="http://schemas.openxmlformats.org/officeDocument/2006/relationships/image" Target="../media/image46.png"/><Relationship Id="rId7" Type="http://schemas.openxmlformats.org/officeDocument/2006/relationships/image" Target="../media/image63.png"/><Relationship Id="rId12" Type="http://schemas.openxmlformats.org/officeDocument/2006/relationships/image" Target="../media/image68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jpg"/><Relationship Id="rId5" Type="http://schemas.openxmlformats.org/officeDocument/2006/relationships/image" Target="../media/image61.png"/><Relationship Id="rId10" Type="http://schemas.openxmlformats.org/officeDocument/2006/relationships/image" Target="../media/image66.jpg"/><Relationship Id="rId4" Type="http://schemas.openxmlformats.org/officeDocument/2006/relationships/image" Target="../media/image60.png"/><Relationship Id="rId9" Type="http://schemas.openxmlformats.org/officeDocument/2006/relationships/image" Target="../media/image65.jpg"/><Relationship Id="rId14" Type="http://schemas.openxmlformats.org/officeDocument/2006/relationships/image" Target="../media/image6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71.png"/><Relationship Id="rId7" Type="http://schemas.openxmlformats.org/officeDocument/2006/relationships/image" Target="../media/image74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73.png"/><Relationship Id="rId10" Type="http://schemas.openxmlformats.org/officeDocument/2006/relationships/image" Target="../media/image4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81.jpg"/><Relationship Id="rId3" Type="http://schemas.openxmlformats.org/officeDocument/2006/relationships/image" Target="../media/image77.jpg"/><Relationship Id="rId7" Type="http://schemas.openxmlformats.org/officeDocument/2006/relationships/image" Target="../media/image51.png"/><Relationship Id="rId12" Type="http://schemas.openxmlformats.org/officeDocument/2006/relationships/image" Target="../media/image80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79.jp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78.jpg"/><Relationship Id="rId14" Type="http://schemas.openxmlformats.org/officeDocument/2006/relationships/image" Target="../media/image8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9.jpg"/><Relationship Id="rId12" Type="http://schemas.openxmlformats.org/officeDocument/2006/relationships/image" Target="../media/image86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85.jpg"/><Relationship Id="rId5" Type="http://schemas.openxmlformats.org/officeDocument/2006/relationships/image" Target="../media/image62.png"/><Relationship Id="rId10" Type="http://schemas.openxmlformats.org/officeDocument/2006/relationships/image" Target="../media/image84.jpg"/><Relationship Id="rId4" Type="http://schemas.openxmlformats.org/officeDocument/2006/relationships/image" Target="../media/image61.png"/><Relationship Id="rId9" Type="http://schemas.openxmlformats.org/officeDocument/2006/relationships/image" Target="../media/image83.jpg"/><Relationship Id="rId14" Type="http://schemas.openxmlformats.org/officeDocument/2006/relationships/image" Target="../media/image7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73.png"/><Relationship Id="rId10" Type="http://schemas.openxmlformats.org/officeDocument/2006/relationships/image" Target="../media/image88.jpg"/><Relationship Id="rId4" Type="http://schemas.openxmlformats.org/officeDocument/2006/relationships/image" Target="../media/image77.jpg"/><Relationship Id="rId9" Type="http://schemas.openxmlformats.org/officeDocument/2006/relationships/image" Target="../media/image8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79" y="457200"/>
            <a:ext cx="9966960" cy="2302626"/>
          </a:xfrm>
        </p:spPr>
        <p:txBody>
          <a:bodyPr>
            <a:noAutofit/>
          </a:bodyPr>
          <a:lstStyle/>
          <a:p>
            <a:r>
              <a:rPr lang="en-US" sz="4000" dirty="0"/>
              <a:t>Lattice Boltzmann de </a:t>
            </a:r>
            <a:r>
              <a:rPr lang="en-US" sz="4000" dirty="0" err="1"/>
              <a:t>Múltiples</a:t>
            </a:r>
            <a:r>
              <a:rPr lang="en-US" sz="4000" dirty="0"/>
              <a:t> </a:t>
            </a:r>
            <a:r>
              <a:rPr lang="en-US" sz="4000" dirty="0" err="1"/>
              <a:t>Tiempos</a:t>
            </a:r>
            <a:r>
              <a:rPr lang="en-US" sz="4000" dirty="0"/>
              <a:t> de </a:t>
            </a:r>
            <a:r>
              <a:rPr lang="en-US" sz="4000" dirty="0" err="1"/>
              <a:t>Relajación</a:t>
            </a:r>
            <a:r>
              <a:rPr lang="en-US" sz="4000" dirty="0"/>
              <a:t> para </a:t>
            </a:r>
            <a:r>
              <a:rPr lang="en-US" sz="4000" dirty="0" err="1"/>
              <a:t>Simular</a:t>
            </a:r>
            <a:r>
              <a:rPr lang="en-US" sz="4000" dirty="0"/>
              <a:t> la </a:t>
            </a:r>
            <a:r>
              <a:rPr lang="en-US" sz="4000" dirty="0" err="1"/>
              <a:t>Fuerza</a:t>
            </a:r>
            <a:r>
              <a:rPr lang="en-US" sz="4000" dirty="0"/>
              <a:t> de </a:t>
            </a:r>
            <a:r>
              <a:rPr lang="en-US" sz="4000" dirty="0" err="1"/>
              <a:t>Sustentación</a:t>
            </a:r>
            <a:r>
              <a:rPr lang="en-US" sz="4000" dirty="0"/>
              <a:t> </a:t>
            </a:r>
            <a:r>
              <a:rPr lang="en-US" sz="4000" dirty="0" err="1"/>
              <a:t>Sobre</a:t>
            </a:r>
            <a:r>
              <a:rPr lang="en-US" sz="4000" dirty="0"/>
              <a:t> Un </a:t>
            </a:r>
            <a:r>
              <a:rPr lang="en-US" sz="4000" dirty="0" err="1"/>
              <a:t>Perfil</a:t>
            </a:r>
            <a:r>
              <a:rPr lang="en-US" sz="4000" dirty="0"/>
              <a:t> de Ala de </a:t>
            </a:r>
            <a:r>
              <a:rPr lang="en-US" sz="4000" dirty="0" err="1"/>
              <a:t>Avión</a:t>
            </a:r>
            <a:endParaRPr lang="es-CO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29" y="4742469"/>
            <a:ext cx="8767860" cy="13881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Juan </a:t>
            </a:r>
            <a:r>
              <a:rPr lang="en-US" dirty="0" err="1"/>
              <a:t>Sebastián</a:t>
            </a:r>
            <a:r>
              <a:rPr lang="en-US" dirty="0"/>
              <a:t> </a:t>
            </a:r>
            <a:r>
              <a:rPr lang="en-US" dirty="0" err="1"/>
              <a:t>Baena</a:t>
            </a:r>
            <a:r>
              <a:rPr lang="en-US" dirty="0"/>
              <a:t> </a:t>
            </a:r>
            <a:r>
              <a:rPr lang="en-US" dirty="0" err="1"/>
              <a:t>Vásquez</a:t>
            </a:r>
            <a:br>
              <a:rPr lang="en-US" dirty="0"/>
            </a:br>
            <a:r>
              <a:rPr lang="en-US" dirty="0"/>
              <a:t>Andrea </a:t>
            </a:r>
            <a:r>
              <a:rPr lang="en-US" dirty="0" err="1"/>
              <a:t>Velásquez</a:t>
            </a:r>
            <a:r>
              <a:rPr lang="en-US" dirty="0"/>
              <a:t> Moros</a:t>
            </a:r>
            <a:endParaRPr lang="es-CO" dirty="0"/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Simulación</a:t>
            </a:r>
            <a:r>
              <a:rPr lang="en-US" dirty="0"/>
              <a:t> </a:t>
            </a:r>
            <a:r>
              <a:rPr lang="en-US" dirty="0" err="1"/>
              <a:t>Física</a:t>
            </a:r>
            <a:br>
              <a:rPr lang="en-US" dirty="0"/>
            </a:br>
            <a:r>
              <a:rPr lang="en-US" dirty="0"/>
              <a:t>30 de </a:t>
            </a:r>
            <a:r>
              <a:rPr lang="en-US" dirty="0" err="1"/>
              <a:t>noviembre</a:t>
            </a:r>
            <a:r>
              <a:rPr lang="en-US" dirty="0"/>
              <a:t> de 2017</a:t>
            </a:r>
            <a:endParaRPr lang="es-CO" dirty="0"/>
          </a:p>
        </p:txBody>
      </p:sp>
      <p:pic>
        <p:nvPicPr>
          <p:cNvPr id="1026" name="Picture 2" descr="Image result for naca 0012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2" t="40654" r="4873" b="41413"/>
          <a:stretch/>
        </p:blipFill>
        <p:spPr bwMode="auto">
          <a:xfrm>
            <a:off x="1931900" y="3314729"/>
            <a:ext cx="8323117" cy="8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46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s-C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3D562A-A901-4541-B26D-57B05CF3DD50}"/>
              </a:ext>
            </a:extLst>
          </p:cNvPr>
          <p:cNvSpPr/>
          <p:nvPr/>
        </p:nvSpPr>
        <p:spPr>
          <a:xfrm>
            <a:off x="4519851" y="2000308"/>
            <a:ext cx="3121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Objeto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:  Ala NACA-0012</a:t>
            </a:r>
            <a:endParaRPr lang="es-CO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B7B10-7671-4FAC-AAA9-FE3C292C5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83" y="2903220"/>
            <a:ext cx="5514975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F12EB2-C46A-4F34-B441-DB8A11AE4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883" y="4644332"/>
            <a:ext cx="5524500" cy="8001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B9DDB-FF0A-459E-BA19-69680EE4248A}"/>
              </a:ext>
            </a:extLst>
          </p:cNvPr>
          <p:cNvCxnSpPr/>
          <p:nvPr/>
        </p:nvCxnSpPr>
        <p:spPr>
          <a:xfrm>
            <a:off x="9448800" y="4606232"/>
            <a:ext cx="0" cy="838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6F4B52-4F02-481E-9FC3-E2B9F5817920}"/>
              </a:ext>
            </a:extLst>
          </p:cNvPr>
          <p:cNvCxnSpPr/>
          <p:nvPr/>
        </p:nvCxnSpPr>
        <p:spPr>
          <a:xfrm>
            <a:off x="9330266" y="4606232"/>
            <a:ext cx="237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80A42A-856B-47F2-BB8B-C86269988F48}"/>
              </a:ext>
            </a:extLst>
          </p:cNvPr>
          <p:cNvCxnSpPr/>
          <p:nvPr/>
        </p:nvCxnSpPr>
        <p:spPr>
          <a:xfrm>
            <a:off x="9338730" y="5444432"/>
            <a:ext cx="237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C0DAC6-F0C4-40C4-82A2-D844D21DC8BD}"/>
              </a:ext>
            </a:extLst>
          </p:cNvPr>
          <p:cNvCxnSpPr/>
          <p:nvPr/>
        </p:nvCxnSpPr>
        <p:spPr>
          <a:xfrm>
            <a:off x="3592511" y="5740402"/>
            <a:ext cx="54377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21056B-B8AA-400F-9FD7-7ADDD1CFB4FB}"/>
              </a:ext>
            </a:extLst>
          </p:cNvPr>
          <p:cNvCxnSpPr/>
          <p:nvPr/>
        </p:nvCxnSpPr>
        <p:spPr>
          <a:xfrm>
            <a:off x="9030228" y="5583768"/>
            <a:ext cx="0" cy="313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3B7F1A-7D23-42E9-9345-73BC366A5969}"/>
              </a:ext>
            </a:extLst>
          </p:cNvPr>
          <p:cNvCxnSpPr/>
          <p:nvPr/>
        </p:nvCxnSpPr>
        <p:spPr>
          <a:xfrm>
            <a:off x="3592511" y="5583768"/>
            <a:ext cx="0" cy="3132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2F726AB-C1A2-4EE1-92CC-6F4AC0FFA447}"/>
              </a:ext>
            </a:extLst>
          </p:cNvPr>
          <p:cNvSpPr/>
          <p:nvPr/>
        </p:nvSpPr>
        <p:spPr>
          <a:xfrm>
            <a:off x="5863169" y="5740401"/>
            <a:ext cx="896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58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pixeles</a:t>
            </a:r>
            <a:endParaRPr lang="es-CO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AE80B3-1EE1-420B-B24A-BAAA8F767052}"/>
              </a:ext>
            </a:extLst>
          </p:cNvPr>
          <p:cNvSpPr/>
          <p:nvPr/>
        </p:nvSpPr>
        <p:spPr>
          <a:xfrm>
            <a:off x="9448799" y="4871444"/>
            <a:ext cx="805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7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pixeles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92066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B02992-2323-4DEA-8170-8A4AA8BB8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662" y="1500906"/>
            <a:ext cx="4502370" cy="2162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151BE-8F38-4ACF-8528-54C3E909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47" y="1500906"/>
            <a:ext cx="4508826" cy="2165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BAC15-D593-4003-831B-B164CC01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77" y="1504006"/>
            <a:ext cx="4502371" cy="21620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AF2956-A9BC-449A-A0D6-3D2F7C60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662" y="4058525"/>
            <a:ext cx="4502370" cy="2162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D38BE-325C-4FDC-B34A-2E5285E47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348" y="4061625"/>
            <a:ext cx="4487254" cy="21894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574EFD8-5277-4E2A-AFA7-7AEDB340E7D9}"/>
              </a:ext>
            </a:extLst>
          </p:cNvPr>
          <p:cNvSpPr/>
          <p:nvPr/>
        </p:nvSpPr>
        <p:spPr>
          <a:xfrm>
            <a:off x="4906560" y="716163"/>
            <a:ext cx="2348400" cy="36933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4.0/</a:t>
            </a:r>
            <a:r>
              <a:rPr lang="es-C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Uentrada</a:t>
            </a:r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*Jx0/rho0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D0A722-54CA-4E03-BBB2-956AE5A2A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693" y="4061625"/>
            <a:ext cx="4559338" cy="21894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2232984" y="3583562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84" y="3583562"/>
                <a:ext cx="608756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585297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585297"/>
                <a:ext cx="608756" cy="276999"/>
              </a:xfrm>
              <a:prstGeom prst="rect">
                <a:avLst/>
              </a:prstGeom>
              <a:blipFill>
                <a:blip r:embed="rId9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372469" y="3583562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469" y="3583562"/>
                <a:ext cx="608756" cy="276999"/>
              </a:xfrm>
              <a:prstGeom prst="rect">
                <a:avLst/>
              </a:prstGeom>
              <a:blipFill>
                <a:blip r:embed="rId10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2230542" y="616244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542" y="6162449"/>
                <a:ext cx="608756" cy="276999"/>
              </a:xfrm>
              <a:prstGeom prst="rect">
                <a:avLst/>
              </a:prstGeom>
              <a:blipFill>
                <a:blip r:embed="rId11"/>
                <a:stretch>
                  <a:fillRect l="-10000" r="-9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65597" y="6162449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6162449"/>
                <a:ext cx="608756" cy="276999"/>
              </a:xfrm>
              <a:prstGeom prst="rect">
                <a:avLst/>
              </a:prstGeom>
              <a:blipFill>
                <a:blip r:embed="rId12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308348" y="6162449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348" y="6162449"/>
                <a:ext cx="736997" cy="276999"/>
              </a:xfrm>
              <a:prstGeom prst="rect">
                <a:avLst/>
              </a:prstGeom>
              <a:blipFill>
                <a:blip r:embed="rId13"/>
                <a:stretch>
                  <a:fillRect l="-8264" r="-7438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4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79EF-34CB-46B1-AF8B-B36C33A25CAC}"/>
              </a:ext>
            </a:extLst>
          </p:cNvPr>
          <p:cNvSpPr/>
          <p:nvPr/>
        </p:nvSpPr>
        <p:spPr>
          <a:xfrm>
            <a:off x="4906560" y="716163"/>
            <a:ext cx="2348400" cy="36933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4.0/</a:t>
            </a:r>
            <a:r>
              <a:rPr lang="es-C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Uentrada</a:t>
            </a:r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*Jx0/rho0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1F0CAD-8A00-41A4-B8D6-F058C25DC64D}"/>
                  </a:ext>
                </a:extLst>
              </p:cNvPr>
              <p:cNvSpPr txBox="1"/>
              <p:nvPr/>
            </p:nvSpPr>
            <p:spPr>
              <a:xfrm>
                <a:off x="2089221" y="618736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1F0CAD-8A00-41A4-B8D6-F058C25D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21" y="6187365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DE65E70-AAB3-47FD-A812-61D37D21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329" y="1509487"/>
            <a:ext cx="4485995" cy="21541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BECBA8-00F4-4A50-AC81-7CB73ABE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213" y="4061240"/>
            <a:ext cx="4507111" cy="21643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29BBEF-930C-4212-A8DE-6F56027E9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657" y="1505393"/>
            <a:ext cx="4505937" cy="2163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452CF9-F361-4330-A6FD-85A49E9DC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77" y="1504006"/>
            <a:ext cx="4508826" cy="21651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617904-34B3-4832-B290-3466BA6F6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431" y="4061240"/>
            <a:ext cx="4495088" cy="21585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2089221" y="358839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21" y="3588397"/>
                <a:ext cx="891398" cy="276999"/>
              </a:xfrm>
              <a:prstGeom prst="rect">
                <a:avLst/>
              </a:prstGeom>
              <a:blipFill>
                <a:blip r:embed="rId8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54B2F5B5-3994-42FA-A4C7-D902A5348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177" y="4075303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BE9EB7-12EA-4EF0-B8B9-BE7E0F622DE8}"/>
                  </a:ext>
                </a:extLst>
              </p:cNvPr>
              <p:cNvSpPr txBox="1"/>
              <p:nvPr/>
            </p:nvSpPr>
            <p:spPr>
              <a:xfrm>
                <a:off x="5624276" y="358820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BE9EB7-12EA-4EF0-B8B9-BE7E0F622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276" y="3588204"/>
                <a:ext cx="891398" cy="276999"/>
              </a:xfrm>
              <a:prstGeom prst="rect">
                <a:avLst/>
              </a:prstGeom>
              <a:blipFill>
                <a:blip r:embed="rId10"/>
                <a:stretch>
                  <a:fillRect l="-4110" r="-6164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22030E-3DE5-4B4C-9FEC-DCE6C4215AD2}"/>
                  </a:ext>
                </a:extLst>
              </p:cNvPr>
              <p:cNvSpPr txBox="1"/>
              <p:nvPr/>
            </p:nvSpPr>
            <p:spPr>
              <a:xfrm>
                <a:off x="9265627" y="358820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22030E-3DE5-4B4C-9FEC-DCE6C4215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27" y="3588204"/>
                <a:ext cx="891398" cy="276999"/>
              </a:xfrm>
              <a:prstGeom prst="rect">
                <a:avLst/>
              </a:prstGeom>
              <a:blipFill>
                <a:blip r:embed="rId11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059269-2C86-450A-B236-65E5386E3148}"/>
                  </a:ext>
                </a:extLst>
              </p:cNvPr>
              <p:cNvSpPr txBox="1"/>
              <p:nvPr/>
            </p:nvSpPr>
            <p:spPr>
              <a:xfrm>
                <a:off x="5633926" y="618736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4059269-2C86-450A-B236-65E5386E3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187365"/>
                <a:ext cx="891398" cy="276999"/>
              </a:xfrm>
              <a:prstGeom prst="rect">
                <a:avLst/>
              </a:prstGeom>
              <a:blipFill>
                <a:blip r:embed="rId12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4A2A63-D622-4059-8817-9FE5787EC869}"/>
                  </a:ext>
                </a:extLst>
              </p:cNvPr>
              <p:cNvSpPr txBox="1"/>
              <p:nvPr/>
            </p:nvSpPr>
            <p:spPr>
              <a:xfrm>
                <a:off x="9265627" y="618736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4A2A63-D622-4059-8817-9FE5787EC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27" y="6187364"/>
                <a:ext cx="891398" cy="276999"/>
              </a:xfrm>
              <a:prstGeom prst="rect">
                <a:avLst/>
              </a:prstGeom>
              <a:blipFill>
                <a:blip r:embed="rId13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0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4C79EF-34CB-46B1-AF8B-B36C33A25CAC}"/>
              </a:ext>
            </a:extLst>
          </p:cNvPr>
          <p:cNvSpPr/>
          <p:nvPr/>
        </p:nvSpPr>
        <p:spPr>
          <a:xfrm>
            <a:off x="4906560" y="716163"/>
            <a:ext cx="2348400" cy="369332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4.0/</a:t>
            </a:r>
            <a:r>
              <a:rPr lang="es-CO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Uentrada</a:t>
            </a:r>
            <a:r>
              <a:rPr lang="es-CO" dirty="0">
                <a:latin typeface="Calibri Light" panose="020F0302020204030204" pitchFamily="34" charset="0"/>
                <a:cs typeface="Calibri Light" panose="020F0302020204030204" pitchFamily="34" charset="0"/>
              </a:rPr>
              <a:t>*Jx0/rho0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98DF7B-0095-4757-9BE8-84ADF97D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78" y="1500906"/>
            <a:ext cx="4534598" cy="2177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59F97-9603-46E3-A3DD-045920DF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77" y="4084579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156021" y="359767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021" y="3597673"/>
                <a:ext cx="1213409" cy="276999"/>
              </a:xfrm>
              <a:prstGeom prst="rect">
                <a:avLst/>
              </a:prstGeom>
              <a:blipFill>
                <a:blip r:embed="rId4"/>
                <a:stretch>
                  <a:fillRect l="-4523" r="-4523" b="-130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912FBF-62BD-4281-B226-E3E78EC4A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282" y="1500906"/>
            <a:ext cx="4534599" cy="2177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DE767-C72E-40B4-B202-73DACD6D0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710" y="4020901"/>
            <a:ext cx="4530854" cy="2175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011699" y="6193227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699" y="6193227"/>
                <a:ext cx="1213409" cy="276999"/>
              </a:xfrm>
              <a:prstGeom prst="rect">
                <a:avLst/>
              </a:prstGeom>
              <a:blipFill>
                <a:blip r:embed="rId7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8032432" y="6193227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32" y="6193227"/>
                <a:ext cx="1213409" cy="276999"/>
              </a:xfrm>
              <a:prstGeom prst="rect">
                <a:avLst/>
              </a:prstGeom>
              <a:blipFill>
                <a:blip r:embed="rId8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8032431" y="3597672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431" y="3597672"/>
                <a:ext cx="1213409" cy="276999"/>
              </a:xfrm>
              <a:prstGeom prst="rect">
                <a:avLst/>
              </a:prstGeom>
              <a:blipFill>
                <a:blip r:embed="rId9"/>
                <a:stretch>
                  <a:fillRect l="-4523" r="-4523" b="-130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77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𝜌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𝑖𝑥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F4F57CC-AFF9-491F-B9A5-C8235870A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3" t="13253" r="9147" b="11075"/>
          <a:stretch/>
        </p:blipFill>
        <p:spPr>
          <a:xfrm>
            <a:off x="8377473" y="1509614"/>
            <a:ext cx="3199269" cy="22555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blipFill>
                <a:blip r:embed="rId4"/>
                <a:stretch>
                  <a:fillRect l="-10000" r="-10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blipFill>
                <a:blip r:embed="rId5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blipFill>
                <a:blip r:embed="rId6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blipFill>
                <a:blip r:embed="rId9"/>
                <a:stretch>
                  <a:fillRect l="-8264" r="-8264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D522D37-1E8D-4A3A-83BE-4650E56E31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420" t="13462" r="9107" b="11272"/>
          <a:stretch/>
        </p:blipFill>
        <p:spPr>
          <a:xfrm>
            <a:off x="570055" y="1505420"/>
            <a:ext cx="3278145" cy="2257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A8CA0-3269-4F73-A907-29F6BAC385B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913" t="13108" r="8810" b="11075"/>
          <a:stretch/>
        </p:blipFill>
        <p:spPr>
          <a:xfrm>
            <a:off x="4469938" y="1506671"/>
            <a:ext cx="3200074" cy="2251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929C7A-52F2-412C-8213-8B1AA290F60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025" t="13980" r="8922" b="11075"/>
          <a:stretch/>
        </p:blipFill>
        <p:spPr>
          <a:xfrm>
            <a:off x="570495" y="4057723"/>
            <a:ext cx="3277706" cy="22855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EC1BCE-BE4A-4473-9FF6-0BCDE293700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biLevel thresh="50000"/>
          </a:blip>
          <a:srcRect l="7351" t="13689" r="8922" b="11656"/>
          <a:stretch/>
        </p:blipFill>
        <p:spPr>
          <a:xfrm>
            <a:off x="4469938" y="4072855"/>
            <a:ext cx="3219267" cy="22181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FAE0CC6-0551-4DA4-B0AC-C63A968816F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biLevel thresh="50000"/>
          </a:blip>
          <a:srcRect l="6487" t="13700" r="9076" b="11645"/>
          <a:stretch/>
        </p:blipFill>
        <p:spPr>
          <a:xfrm>
            <a:off x="8291749" y="4081564"/>
            <a:ext cx="3310395" cy="2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/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𝜌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𝑖𝑥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74EFD8-5277-4E2A-AFA7-7AEDB340E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/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blipFill>
                <a:blip r:embed="rId4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/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blipFill>
                <a:blip r:embed="rId5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/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blipFill>
                <a:blip r:embed="rId6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/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blipFill>
                <a:blip r:embed="rId7"/>
                <a:stretch>
                  <a:fillRect l="-4110" r="-6849" b="-65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/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blipFill>
                <a:blip r:embed="rId8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F602B2-844E-4300-AEC3-631B1802D7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14" t="13253" r="8586" b="11075"/>
          <a:stretch/>
        </p:blipFill>
        <p:spPr>
          <a:xfrm>
            <a:off x="4447493" y="1510034"/>
            <a:ext cx="3264263" cy="2261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46415-265C-441F-ABDE-3174C99D44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90" t="12818" r="9035" b="11365"/>
          <a:stretch/>
        </p:blipFill>
        <p:spPr>
          <a:xfrm>
            <a:off x="8539892" y="1515281"/>
            <a:ext cx="3234266" cy="2251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E3B1D9-2457-4F93-A056-BF0A19E3DE4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127" t="13108" r="8698" b="11365"/>
          <a:stretch/>
        </p:blipFill>
        <p:spPr>
          <a:xfrm>
            <a:off x="550209" y="4042756"/>
            <a:ext cx="3317835" cy="23003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21253B-80B1-4756-93D3-3045C98C4FC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566" t="12963" r="8698" b="11510"/>
          <a:stretch/>
        </p:blipFill>
        <p:spPr>
          <a:xfrm>
            <a:off x="4421036" y="4058444"/>
            <a:ext cx="3317176" cy="22846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3E6A8DC-3DBC-4F7B-AD5C-6DC57485E53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567" t="12963" r="9146" b="11365"/>
          <a:stretch/>
        </p:blipFill>
        <p:spPr>
          <a:xfrm>
            <a:off x="8474232" y="4053826"/>
            <a:ext cx="3299926" cy="22892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6517B3-C9B4-4B7C-A32F-C789FC73E84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678" t="12673" r="9259" b="11510"/>
          <a:stretch/>
        </p:blipFill>
        <p:spPr>
          <a:xfrm>
            <a:off x="550210" y="1510035"/>
            <a:ext cx="3251324" cy="226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1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E40683-5DBB-4E2C-A350-CF47445CA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7" t="13295" r="9234" b="11947"/>
          <a:stretch/>
        </p:blipFill>
        <p:spPr>
          <a:xfrm>
            <a:off x="6756034" y="1132251"/>
            <a:ext cx="3540544" cy="24323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blipFill>
                <a:blip r:embed="rId3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blipFill>
                <a:blip r:embed="rId4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blipFill>
                <a:blip r:embed="rId5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43EF22-A35B-452A-9D74-F16EA9331E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14" t="12491" r="8246" b="11220"/>
          <a:stretch/>
        </p:blipFill>
        <p:spPr>
          <a:xfrm>
            <a:off x="2089578" y="1230136"/>
            <a:ext cx="3439156" cy="23925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ED6CC6-2E98-4F68-8E2E-B45BD3E98E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90" t="13296" r="9260" b="11511"/>
          <a:stretch/>
        </p:blipFill>
        <p:spPr>
          <a:xfrm>
            <a:off x="2032363" y="3891445"/>
            <a:ext cx="3553583" cy="2459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9A2AE5-8BE2-493C-AECB-6E4350A32A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78" t="12673" r="9259" b="11510"/>
          <a:stretch/>
        </p:blipFill>
        <p:spPr>
          <a:xfrm>
            <a:off x="6750250" y="3891446"/>
            <a:ext cx="3546325" cy="24715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blipFill>
                <a:blip r:embed="rId9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1D741E-0480-4D89-91C2-68B0D79BE48B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O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𝜌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𝑖𝑥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1D741E-0480-4D89-91C2-68B0D79BE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14160" cy="369332"/>
              </a:xfrm>
              <a:prstGeom prst="rect">
                <a:avLst/>
              </a:prstGeom>
              <a:blipFill>
                <a:blip r:embed="rId10"/>
                <a:stretch>
                  <a:fillRect b="-4762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65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DEF372-C3C8-4AE3-BE7E-03FA7AF96B15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  <m:sub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s-CO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y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DEF372-C3C8-4AE3-BE7E-03FA7AF96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AF3E53C-5BD3-45E8-BAE8-1A958A436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7" t="14270" r="8698" b="11365"/>
          <a:stretch/>
        </p:blipFill>
        <p:spPr>
          <a:xfrm>
            <a:off x="570055" y="1509615"/>
            <a:ext cx="3300521" cy="2226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/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856D0-F9C2-4BA9-9D60-766D95A08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3703235"/>
                <a:ext cx="608756" cy="276999"/>
              </a:xfrm>
              <a:prstGeom prst="rect">
                <a:avLst/>
              </a:prstGeom>
              <a:blipFill>
                <a:blip r:embed="rId4"/>
                <a:stretch>
                  <a:fillRect l="-10000" r="-10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/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E77707-8E9B-4E48-8893-C1181B5E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97" y="3703235"/>
                <a:ext cx="608756" cy="276999"/>
              </a:xfrm>
              <a:prstGeom prst="rect">
                <a:avLst/>
              </a:prstGeom>
              <a:blipFill>
                <a:blip r:embed="rId5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/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B3007-4B0C-4421-84E9-E183D925B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132" y="3703234"/>
                <a:ext cx="608756" cy="276999"/>
              </a:xfrm>
              <a:prstGeom prst="rect">
                <a:avLst/>
              </a:prstGeom>
              <a:blipFill>
                <a:blip r:embed="rId6"/>
                <a:stretch>
                  <a:fillRect l="-10000" r="-9000" b="-2391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/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8627059-6A7C-43CB-8AAE-8EAFC9147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49" y="6282248"/>
                <a:ext cx="608756" cy="276999"/>
              </a:xfrm>
              <a:prstGeom prst="rect">
                <a:avLst/>
              </a:prstGeom>
              <a:blipFill>
                <a:blip r:embed="rId7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/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5F460E-DDC0-4A8D-95A6-B2DCDC421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93" y="6284124"/>
                <a:ext cx="608756" cy="276999"/>
              </a:xfrm>
              <a:prstGeom prst="rect">
                <a:avLst/>
              </a:prstGeom>
              <a:blipFill>
                <a:blip r:embed="rId8"/>
                <a:stretch>
                  <a:fillRect l="-10000" r="-10000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B966675-9B94-42DF-A258-0D7AB67F17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15" t="13253" r="9035" b="11075"/>
          <a:stretch/>
        </p:blipFill>
        <p:spPr>
          <a:xfrm>
            <a:off x="570055" y="4057723"/>
            <a:ext cx="3281344" cy="22855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/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1A73FA4-6209-488E-BDB5-EE0FB5AB7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030" y="6290957"/>
                <a:ext cx="736997" cy="276999"/>
              </a:xfrm>
              <a:prstGeom prst="rect">
                <a:avLst/>
              </a:prstGeom>
              <a:blipFill>
                <a:blip r:embed="rId10"/>
                <a:stretch>
                  <a:fillRect l="-8264" r="-8264" b="-2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D494864-6714-4FC7-8E0A-181E90AAB9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798" t="12836" r="9251" b="11261"/>
          <a:stretch/>
        </p:blipFill>
        <p:spPr>
          <a:xfrm>
            <a:off x="4520379" y="1506671"/>
            <a:ext cx="3144011" cy="2196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BF8E1-D338-4F52-A821-ED2D5D66D57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39" t="13544" r="9034" b="11220"/>
          <a:stretch/>
        </p:blipFill>
        <p:spPr>
          <a:xfrm>
            <a:off x="8394496" y="1523636"/>
            <a:ext cx="3166028" cy="2198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1C5E29-02B9-46D0-A1B5-958551CAC4D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015" t="13108" r="8922" b="11510"/>
          <a:stretch/>
        </p:blipFill>
        <p:spPr>
          <a:xfrm>
            <a:off x="4480927" y="4049014"/>
            <a:ext cx="3222913" cy="22332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099B55-105F-4DA5-838F-8F4E0F4B717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127" t="12673" r="8922" b="11075"/>
          <a:stretch/>
        </p:blipFill>
        <p:spPr>
          <a:xfrm>
            <a:off x="8394496" y="4068457"/>
            <a:ext cx="3166533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5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/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CEBF517-8BCE-4D98-BE94-C7FBA29E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3765757"/>
                <a:ext cx="891398" cy="276999"/>
              </a:xfrm>
              <a:prstGeom prst="rect">
                <a:avLst/>
              </a:prstGeom>
              <a:blipFill>
                <a:blip r:embed="rId2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215" y="300752"/>
            <a:ext cx="9875520" cy="1356360"/>
          </a:xfrm>
        </p:spPr>
        <p:txBody>
          <a:bodyPr/>
          <a:lstStyle/>
          <a:p>
            <a:r>
              <a:rPr lang="en-US" dirty="0" err="1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/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=0.53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B1E807-3EDE-49DA-AD96-5EBD61AD7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28" y="6343259"/>
                <a:ext cx="891398" cy="276999"/>
              </a:xfrm>
              <a:prstGeom prst="rect">
                <a:avLst/>
              </a:prstGeom>
              <a:blipFill>
                <a:blip r:embed="rId3"/>
                <a:stretch>
                  <a:fillRect l="-4082" r="-61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/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  <m:r>
                        <a:rPr lang="es-CO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1541CE1-2289-4649-9115-F0A57A8D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3766244"/>
                <a:ext cx="891398" cy="276999"/>
              </a:xfrm>
              <a:prstGeom prst="rect">
                <a:avLst/>
              </a:prstGeom>
              <a:blipFill>
                <a:blip r:embed="rId4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/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C09B784-FA03-4007-A758-153970176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3771579"/>
                <a:ext cx="891398" cy="276999"/>
              </a:xfrm>
              <a:prstGeom prst="rect">
                <a:avLst/>
              </a:prstGeom>
              <a:blipFill>
                <a:blip r:embed="rId5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/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=0.55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25BFC-1666-44DB-8736-CC565A989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326" y="6343259"/>
                <a:ext cx="891398" cy="276999"/>
              </a:xfrm>
              <a:prstGeom prst="rect">
                <a:avLst/>
              </a:prstGeom>
              <a:blipFill>
                <a:blip r:embed="rId6"/>
                <a:stretch>
                  <a:fillRect l="-4110" r="-6849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496517B3-C9B4-4B7C-A32F-C789FC73E8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78" t="12673" r="9259" b="11510"/>
          <a:stretch/>
        </p:blipFill>
        <p:spPr>
          <a:xfrm>
            <a:off x="550210" y="1510035"/>
            <a:ext cx="3251324" cy="22659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F206145-03F5-436A-AFCB-0EB02C7FD85D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  <m:sub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s-CO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y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F206145-03F5-436A-AFCB-0EB02C7FD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blipFill>
                <a:blip r:embed="rId8"/>
                <a:stretch>
                  <a:fillRect b="-5970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01C9524-CA7F-45AF-BBF2-C3AF3CA25A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893" t="13835" r="8922" b="11510"/>
          <a:stretch/>
        </p:blipFill>
        <p:spPr>
          <a:xfrm>
            <a:off x="4412303" y="1503412"/>
            <a:ext cx="3334644" cy="2258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FB1ED-EB0E-43A3-B424-E929806A331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156" t="13796" r="8786" b="11324"/>
          <a:stretch/>
        </p:blipFill>
        <p:spPr>
          <a:xfrm>
            <a:off x="8501787" y="1519584"/>
            <a:ext cx="3310476" cy="2251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BC268-B611-4984-893A-5CB9296654F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229" t="14125" r="8810" b="10929"/>
          <a:stretch/>
        </p:blipFill>
        <p:spPr>
          <a:xfrm>
            <a:off x="550211" y="4167253"/>
            <a:ext cx="3251324" cy="2216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A3A53F-4E3E-4C13-A7B0-31A4A9C7A6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116" t="13835" r="9035" b="11656"/>
          <a:stretch/>
        </p:blipFill>
        <p:spPr>
          <a:xfrm>
            <a:off x="4461351" y="4169935"/>
            <a:ext cx="3262067" cy="22135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/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=0.54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4CBF40-E5C1-4FC5-BCC8-8DE9E4D1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926" y="6306075"/>
                <a:ext cx="891398" cy="276999"/>
              </a:xfrm>
              <a:prstGeom prst="rect">
                <a:avLst/>
              </a:prstGeom>
              <a:blipFill>
                <a:blip r:embed="rId13"/>
                <a:stretch>
                  <a:fillRect l="-4110" r="-6849" b="-65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0F874C53-DC7A-4021-9216-E6E1C73E74E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004" t="14270" r="9147" b="11510"/>
          <a:stretch/>
        </p:blipFill>
        <p:spPr>
          <a:xfrm>
            <a:off x="8501787" y="4141930"/>
            <a:ext cx="3310476" cy="223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1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994952-4880-4269-A997-AB52286A5F0A}"/>
              </a:ext>
            </a:extLst>
          </p:cNvPr>
          <p:cNvSpPr txBox="1">
            <a:spLocks/>
          </p:cNvSpPr>
          <p:nvPr/>
        </p:nvSpPr>
        <p:spPr>
          <a:xfrm>
            <a:off x="1132215" y="300752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Resultados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/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85349A-1236-4CBA-B321-7B5386CB0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3564569"/>
                <a:ext cx="1213409" cy="276999"/>
              </a:xfrm>
              <a:prstGeom prst="rect">
                <a:avLst/>
              </a:prstGeom>
              <a:blipFill>
                <a:blip r:embed="rId2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/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91DC40-B22C-4779-8F0C-57EE0F50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451" y="6314953"/>
                <a:ext cx="1213409" cy="276999"/>
              </a:xfrm>
              <a:prstGeom prst="rect">
                <a:avLst/>
              </a:prstGeom>
              <a:blipFill>
                <a:blip r:embed="rId3"/>
                <a:stretch>
                  <a:fillRect l="-4020" r="-5025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332F8B5-6D12-4124-8022-8FCD7CDEEF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0" t="14785" r="8922" b="11365"/>
          <a:stretch/>
        </p:blipFill>
        <p:spPr>
          <a:xfrm>
            <a:off x="2032363" y="1280186"/>
            <a:ext cx="3496371" cy="2339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/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FD98E1-EB9E-48E6-994C-9B3292FD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6314954"/>
                <a:ext cx="1213409" cy="276999"/>
              </a:xfrm>
              <a:prstGeom prst="rect">
                <a:avLst/>
              </a:prstGeom>
              <a:blipFill>
                <a:blip r:embed="rId5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BA9A2AE5-8BE2-493C-AECB-6E4350A32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78" t="12673" r="9259" b="11510"/>
          <a:stretch/>
        </p:blipFill>
        <p:spPr>
          <a:xfrm>
            <a:off x="6750250" y="3891446"/>
            <a:ext cx="3546325" cy="24715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/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A6CC74-1C14-44B4-BDEE-C1C854554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09" y="3564569"/>
                <a:ext cx="1213409" cy="276999"/>
              </a:xfrm>
              <a:prstGeom prst="rect">
                <a:avLst/>
              </a:prstGeom>
              <a:blipFill>
                <a:blip r:embed="rId7"/>
                <a:stretch>
                  <a:fillRect l="-4523" r="-4523" b="-1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1FDDD-0A4B-4EF8-BA82-291D943D989A}"/>
                  </a:ext>
                </a:extLst>
              </p:cNvPr>
              <p:cNvSpPr/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  <m:sub>
                          <m:r>
                            <a:rPr lang="es-CO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𝑦</m:t>
                          </m:r>
                        </m:sub>
                      </m:sSub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𝑣𝑠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es-CO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y</m:t>
                      </m:r>
                    </m:oMath>
                  </m:oMathPara>
                </a14:m>
                <a:endParaRPr lang="es-CO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71FDDD-0A4B-4EF8-BA82-291D943D9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95" y="716163"/>
                <a:ext cx="958980" cy="391261"/>
              </a:xfrm>
              <a:prstGeom prst="rect">
                <a:avLst/>
              </a:prstGeom>
              <a:blipFill>
                <a:blip r:embed="rId8"/>
                <a:stretch>
                  <a:fillRect b="-5970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DAB24DD-9ADC-40B0-BE95-A095393D1A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453" t="14561" r="8922" b="11511"/>
          <a:stretch/>
        </p:blipFill>
        <p:spPr>
          <a:xfrm>
            <a:off x="6832600" y="1280187"/>
            <a:ext cx="3463975" cy="2338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19CA2-8DAC-4CAF-B6AB-8CFF06AF62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biLevel thresh="50000"/>
          </a:blip>
          <a:srcRect l="6229" t="14854" r="8810" b="11510"/>
          <a:stretch/>
        </p:blipFill>
        <p:spPr>
          <a:xfrm>
            <a:off x="2032364" y="3970867"/>
            <a:ext cx="3574722" cy="239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9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99209"/>
            <a:ext cx="9875520" cy="1356360"/>
          </a:xfrm>
        </p:spPr>
        <p:txBody>
          <a:bodyPr/>
          <a:lstStyle/>
          <a:p>
            <a:r>
              <a:rPr lang="en-US" dirty="0" err="1"/>
              <a:t>Introducción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0814" y="2548616"/>
            <a:ext cx="3403853" cy="269679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simul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ó las fuerzas de sustentación que experimenta un perfil de ala de un avión durante su vuelo debido a su interacción con el aire, utilizando </a:t>
            </a:r>
            <a:r>
              <a:rPr lang="es-CO" sz="2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Lattice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CO" sz="2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Boltzmann</a:t>
            </a:r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s-CO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hizo un análisis de cómo varían las cantidades macroscópicas al modificar las condiciones iniciales </a:t>
            </a:r>
          </a:p>
        </p:txBody>
      </p:sp>
      <p:pic>
        <p:nvPicPr>
          <p:cNvPr id="1026" name="Picture 2" descr="https://i.ytimg.com/vi/q-7qe4FBajo/maxresdefault.jpg">
            <a:extLst>
              <a:ext uri="{FF2B5EF4-FFF2-40B4-BE49-F238E27FC236}">
                <a16:creationId xmlns:a16="http://schemas.microsoft.com/office/drawing/2014/main" id="{69D9AE4A-ABF6-4F63-B90A-E08D0FFD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68835"/>
            <a:ext cx="6519081" cy="325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35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47009"/>
            <a:ext cx="9872871" cy="4038600"/>
          </a:xfrm>
        </p:spPr>
        <p:txBody>
          <a:bodyPr/>
          <a:lstStyle/>
          <a:p>
            <a:endParaRPr lang="es-CO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00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47009"/>
            <a:ext cx="9872871" cy="4038600"/>
          </a:xfrm>
        </p:spPr>
        <p:txBody>
          <a:bodyPr>
            <a:normAutofit lnSpcReduction="10000"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Lallemand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P., Luo L.-S., Theory of the lattice Boltzmann method: Dispersion, dissipation, isotropy, Galilean invariance, and stability. Phys. </a:t>
            </a:r>
            <a:r>
              <a:rPr lang="es-CO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Rev. E, 2000, 61, 6546-6562.</a:t>
            </a:r>
          </a:p>
          <a:p>
            <a:pPr marL="502920" indent="-457200">
              <a:buFont typeface="+mj-lt"/>
              <a:buAutoNum type="arabicPeriod"/>
            </a:pPr>
            <a:endParaRPr lang="es-CO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Luo L.-S., Theory of the lattice Boltzmann Equation. 9-13 de </a:t>
            </a: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octubre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2000. China Center of Advanced Science and Technology, </a:t>
            </a:r>
            <a:r>
              <a:rPr lang="en-US" sz="24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Pekín</a:t>
            </a:r>
            <a:r>
              <a:rPr lang="en-US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China.</a:t>
            </a:r>
          </a:p>
          <a:p>
            <a:pPr marL="502920" indent="-45720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2920" indent="-457200">
              <a:buFont typeface="+mj-lt"/>
              <a:buAutoNum type="arabicPeriod"/>
            </a:pPr>
            <a:r>
              <a:rPr lang="es-CO" sz="24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Pulido Piñeros, J. I., Implementación de GLBE para dinámica de fluidos bidimensional. Presentación clase de Métodos de Simulación Física, 2005. Departamento de Física, Universidad Nacional de Colombia</a:t>
            </a:r>
          </a:p>
        </p:txBody>
      </p:sp>
    </p:spTree>
    <p:extLst>
      <p:ext uri="{BB962C8B-B14F-4D97-AF65-F5344CB8AC3E}">
        <p14:creationId xmlns:p14="http://schemas.microsoft.com/office/powerpoint/2010/main" val="49780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Introducción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361450"/>
            <a:ext cx="4521200" cy="2872124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Este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tipo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simulaciones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importante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porque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son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vez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más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comúnes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métodos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transporte</a:t>
            </a:r>
            <a:endParaRPr lang="en-US" sz="19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Cada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día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viaja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avión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un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promedio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8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millones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personas</a:t>
            </a:r>
          </a:p>
          <a:p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 se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entienden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fenómenos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que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afectan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el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vuelo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aviones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puede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reducir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probabilidad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accidentes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mejorar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eficiencia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vuelo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n-US" sz="19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éstos</a:t>
            </a:r>
            <a:r>
              <a:rPr lang="en-US" sz="19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s-CO" sz="19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0" name="Picture 2" descr="http://www.ansys-blog.com/wp-content/uploads/2014/10/image012.jpg">
            <a:extLst>
              <a:ext uri="{FF2B5EF4-FFF2-40B4-BE49-F238E27FC236}">
                <a16:creationId xmlns:a16="http://schemas.microsoft.com/office/drawing/2014/main" id="{50EA7EBF-513C-43A1-B884-A3714ADC2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466" y="1933787"/>
            <a:ext cx="4969933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7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6566647" cy="4347780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Función de 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distribución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las partículas de un gas, aproximación BGK (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Bhatnagar-Gross-Krook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sobre la Ecuación de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discretizada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</a:p>
              <a:p>
                <a:pPr marL="45720" indent="0">
                  <a:buNone/>
                </a:pPr>
                <a:b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s-CO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num>
                      <m:den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𝜕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⋅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𝛻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  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=0,…,8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para las 9 posibles velocidades con los pesos: </a:t>
                </a: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bPr>
                        <m:e>
                          <m: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s-CO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      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=1,2,3,4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36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=5,6,7,8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6566647" cy="4347780"/>
              </a:xfrm>
              <a:blipFill rotWithShape="0">
                <a:blip r:embed="rId2"/>
                <a:stretch>
                  <a:fillRect l="-279" t="-294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201" y="1737829"/>
            <a:ext cx="4144776" cy="41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0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9875520" cy="4347780"/>
              </a:xfrm>
            </p:spPr>
            <p:txBody>
              <a:bodyPr>
                <a:normAutofit lnSpcReduction="10000"/>
              </a:bodyPr>
              <a:lstStyle/>
              <a:p>
                <a:pPr marL="45720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Si se 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toma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τ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𝜆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obtenemos la ecuaci</a:t>
                </a:r>
                <a:r>
                  <a:rPr lang="en-US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 de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del modelo LBGK:</a:t>
                </a:r>
              </a:p>
              <a:p>
                <a:pPr marL="45720" indent="0">
                  <a:buNone/>
                </a:pP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 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𝜏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b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donde</a:t>
                </a: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𝛼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𝑒𝑞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[1+3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s-C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𝑢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9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s-CO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𝛼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s-CO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  <m:acc>
                              <m:accPr>
                                <m:chr m:val="⃗"/>
                                <m:ctrlPr>
                                  <a:rPr lang="es-CO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s-CO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]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  <a:p>
                <a:pPr marL="45720" indent="0">
                  <a:buNone/>
                </a:pPr>
                <a:b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9875520" cy="4347780"/>
              </a:xfrm>
              <a:blipFill>
                <a:blip r:embed="rId2"/>
                <a:stretch>
                  <a:fillRect l="-185" t="-56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8CEAF-1F1E-430C-BC11-94E1772FC1A6}"/>
                  </a:ext>
                </a:extLst>
              </p:cNvPr>
              <p:cNvSpPr txBox="1"/>
              <p:nvPr/>
            </p:nvSpPr>
            <p:spPr>
              <a:xfrm>
                <a:off x="8229599" y="4037299"/>
                <a:ext cx="3144852" cy="159505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Cantidades macroscópicas</a:t>
                </a:r>
                <a:endParaRPr lang="es-CO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CO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O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CO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accPr>
                        <m:e>
                          <m:r>
                            <a:rPr lang="es-CO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𝑗</m:t>
                          </m:r>
                        </m:e>
                      </m:acc>
                      <m:r>
                        <a:rPr lang="es-CO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O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s-C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CO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s-CO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CO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CO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s-CO" sz="1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88CEAF-1F1E-430C-BC11-94E1772FC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4037299"/>
                <a:ext cx="3144852" cy="1595052"/>
              </a:xfrm>
              <a:prstGeom prst="rect">
                <a:avLst/>
              </a:prstGeom>
              <a:blipFill>
                <a:blip r:embed="rId3"/>
                <a:stretch>
                  <a:fillRect t="-1515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4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E6F8-2A65-4DEC-BFEE-AF568247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28D64-667D-4909-9B56-2D204645D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290" y="1505583"/>
            <a:ext cx="59150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Marco </a:t>
            </a:r>
            <a:r>
              <a:rPr lang="en-US" dirty="0" err="1"/>
              <a:t>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6763871" cy="4347780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 </a:t>
                </a:r>
                <a:r>
                  <a:rPr lang="es-CO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</a:t>
                </a:r>
                <a:r>
                  <a:rPr lang="es-CO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relajaci</a:t>
                </a:r>
                <a:r>
                  <a:rPr lang="en-US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ón</a:t>
                </a: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  <a:endParaRPr lang="es-CO" sz="18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r>
                  <a:rPr lang="en-US" sz="18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Momentos</a:t>
                </a:r>
                <a: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</a:t>
                </a:r>
                <a:br>
                  <a:rPr lang="en-US" sz="18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𝜀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𝑒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𝑥𝑦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s-CO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𝜌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densidad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flujo de momento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flujo de calor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𝜀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 cuadrado de la </a:t>
                </a:r>
                <a:r>
                  <a:rPr lang="es-CO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energ</a:t>
                </a:r>
                <a:r>
                  <a:rPr lang="en-US" sz="20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ía</a:t>
                </a:r>
                <a:endParaRPr lang="en-US" sz="2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𝑒</m:t>
                    </m:r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        energía</a:t>
                </a:r>
              </a:p>
              <a:p>
                <a:pPr marL="4572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s-CO" sz="20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tensor de estrés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6763871" cy="4347780"/>
              </a:xfrm>
              <a:blipFill>
                <a:blip r:embed="rId2"/>
                <a:stretch>
                  <a:fillRect l="-90" t="-1403" b="-84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310087" y="3074263"/>
                <a:ext cx="1435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𝑀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87" y="3074263"/>
                <a:ext cx="1435072" cy="400110"/>
              </a:xfrm>
              <a:prstGeom prst="rect">
                <a:avLst/>
              </a:prstGeom>
              <a:blipFill>
                <a:blip r:embed="rId3"/>
                <a:stretch>
                  <a:fillRect l="-8051" t="-122727" r="-34322" b="-1818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242898" y="3074263"/>
                <a:ext cx="16909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𝑀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𝜚</m:t>
                          </m:r>
                        </m:e>
                      </m:d>
                    </m:oMath>
                  </m:oMathPara>
                </a14:m>
                <a:endParaRPr lang="es-CO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98" y="3074263"/>
                <a:ext cx="1690976" cy="400110"/>
              </a:xfrm>
              <a:prstGeom prst="rect">
                <a:avLst/>
              </a:prstGeom>
              <a:blipFill>
                <a:blip r:embed="rId4"/>
                <a:stretch>
                  <a:fillRect l="-6475" t="-122727" r="-29496" b="-18181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5781519" y="3798988"/>
                <a:ext cx="5524910" cy="2187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</a:t>
                </a:r>
                <a:r>
                  <a:rPr lang="en-US" sz="2000" dirty="0" err="1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onde</a:t>
                </a:r>
                <a:r>
                  <a:rPr lang="en-US" sz="2000" dirty="0"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60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𝑀</m:t>
                    </m:r>
                    <m:r>
                      <a:rPr lang="en-US" sz="1600" i="1" smtClean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  <m:r>
                          <a:rPr lang="en-US" sz="1600" i="1"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  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CO" sz="1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519" y="3798988"/>
                <a:ext cx="5524910" cy="2187009"/>
              </a:xfrm>
              <a:prstGeom prst="rect">
                <a:avLst/>
              </a:prstGeom>
              <a:blipFill>
                <a:blip r:embed="rId5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50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Marco teórico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965960"/>
                <a:ext cx="8804306" cy="4347780"/>
              </a:xfrm>
            </p:spPr>
            <p:txBody>
              <a:bodyPr>
                <a:normAutofit fontScale="92500" lnSpcReduction="10000"/>
              </a:bodyPr>
              <a:lstStyle/>
              <a:p>
                <a:pPr marL="45720" indent="0">
                  <a:buNone/>
                </a:pP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Pasos 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 </a:t>
                </a: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</a:t>
                </a: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relajaci</a:t>
                </a: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ón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</a:t>
                </a: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Inicie</a:t>
                </a: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−3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−2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𝜌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+3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+</m:t>
                                    </m:r>
                                    <m:sSubSup>
                                      <m:sSubSup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libri Light" panose="020F0302020204030204" pitchFamily="34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num>
                              <m:den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 Light" panose="020F0302020204030204" pitchFamily="34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s-CO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s-CO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Colisione: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Δ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new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r>
                      <m:rPr>
                        <m:sty m:val="p"/>
                      </m:rPr>
                      <a:rPr lang="el-G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Δ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</m:e>
                    </m:d>
                  </m:oMath>
                </a14:m>
                <a:endParaRPr lang="es-CO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s-CO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s-CO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Adveccione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: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𝑓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new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16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</a:t>
                </a:r>
                <a:r>
                  <a:rPr lang="en-US" sz="16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𝑀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 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502920" indent="-457200">
                  <a:buFont typeface="+mj-lt"/>
                  <a:buAutoNum type="arabicPeriod"/>
                </a:pPr>
                <a:endParaRPr lang="en-US" sz="16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45720" indent="0">
                  <a:buNone/>
                </a:pPr>
                <a:r>
                  <a:rPr lang="en-US" sz="1700" dirty="0">
                    <a:solidFill>
                      <a:schemeClr val="tx1"/>
                    </a:solidFill>
                    <a:ea typeface="Cambria Math" panose="02040503050406030204" pitchFamily="18" charset="0"/>
                    <a:cs typeface="Calibri Light" panose="020F0302020204030204" pitchFamily="34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⟹</m:t>
                    </m:r>
                    <m:r>
                      <a:rPr lang="es-CO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 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+</m:t>
                    </m:r>
                    <m:sSup>
                      <m:sSupPr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p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𝑀</m:t>
                        </m:r>
                      </m:e>
                      <m:sup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−1</m:t>
                        </m:r>
                      </m:sup>
                    </m:sSup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𝜚</m:t>
                        </m:r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𝑒𝑞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1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 Light" panose="020F0302020204030204" pitchFamily="34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,</m:t>
                            </m:r>
                            <m: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s-CO" sz="17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965960"/>
                <a:ext cx="8804306" cy="4347780"/>
              </a:xfrm>
              <a:blipFill>
                <a:blip r:embed="rId2"/>
                <a:stretch>
                  <a:fillRect t="-1262" b="-1332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6CE9C8-CC8A-4C3D-85F8-19F433915693}"/>
                  </a:ext>
                </a:extLst>
              </p:cNvPr>
              <p:cNvSpPr/>
              <p:nvPr/>
            </p:nvSpPr>
            <p:spPr>
              <a:xfrm>
                <a:off x="6080760" y="3381043"/>
                <a:ext cx="5323060" cy="670183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</a:t>
                </a:r>
                <a:r>
                  <a:rPr lang="en-US" sz="1600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onde</a:t>
                </a:r>
                <a:r>
                  <a:rPr lang="en-US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𝑆</m:t>
                    </m:r>
                    <m:r>
                      <a:rPr 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𝑑𝑖𝑎𝑔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0</m:t>
                          </m:r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3</m:t>
                          </m:r>
                          <m:f>
                            <m:f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2−</m:t>
                              </m:r>
                              <m:sSub>
                                <m:sSubPr>
                                  <m:ctrlP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7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3−</m:t>
                              </m:r>
                              <m:sSub>
                                <m:sSubPr>
                                  <m:ctrlP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s-CO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 Light" panose="020F0302020204030204" pitchFamily="34" charset="0"/>
                                    </a:rPr>
                                    <m:t>7</m:t>
                                  </m:r>
                                </m:sub>
                              </m:sSub>
                            </m:den>
                          </m:f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1.92</m:t>
                          </m:r>
                        </m:e>
                        <m:e>
                          <m: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1.14</m:t>
                          </m:r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    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s-CO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 Light" panose="020F0302020204030204" pitchFamily="34" charset="0"/>
                            </a:rPr>
                            <m:t>1.64</m:t>
                          </m:r>
                        </m:e>
                        <m:e>
                          <m:sSub>
                            <m:sSub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7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CO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7</m:t>
                              </m:r>
                            </m:sub>
                          </m:sSub>
                        </m:e>
                      </m:mr>
                    </m:m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)</m:t>
                    </m:r>
                  </m:oMath>
                </a14:m>
                <a:endParaRPr lang="es-CO" sz="1400" dirty="0">
                  <a:solidFill>
                    <a:schemeClr val="tx1"/>
                  </a:solidFill>
                </a:endParaRPr>
              </a:p>
              <a:p>
                <a:r>
                  <a:rPr lang="es-CO" sz="1600" b="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      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con</a:t>
                </a:r>
                <a:r>
                  <a:rPr lang="es-CO" sz="1600" b="0" dirty="0">
                    <a:solidFill>
                      <a:schemeClr val="tx1"/>
                    </a:solidFill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s-CO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7</m:t>
                        </m:r>
                      </m:sub>
                    </m:sSub>
                    <m:r>
                      <a:rPr lang="es-CO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=1/</m:t>
                    </m:r>
                    <m:r>
                      <a:rPr lang="es-CO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</m:oMath>
                </a14:m>
                <a:r>
                  <a:rPr lang="es-CO" sz="14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  </a:t>
                </a:r>
                <a:r>
                  <a:rPr lang="es-CO" sz="1600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son </a:t>
                </a:r>
                <a:r>
                  <a:rPr lang="es-CO" sz="16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los parámetros de relajación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6CE9C8-CC8A-4C3D-85F8-19F433915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760" y="3381043"/>
                <a:ext cx="5323060" cy="670183"/>
              </a:xfrm>
              <a:prstGeom prst="rect">
                <a:avLst/>
              </a:prstGeom>
              <a:blipFill>
                <a:blip r:embed="rId3"/>
                <a:stretch>
                  <a:fillRect l="-571" b="-9821"/>
                </a:stretch>
              </a:blipFill>
              <a:ln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35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Implementación</a:t>
            </a:r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2047009"/>
                <a:ext cx="9872871" cy="4038600"/>
              </a:xfrm>
            </p:spPr>
            <p:txBody>
              <a:bodyPr>
                <a:normAutofit/>
              </a:bodyPr>
              <a:lstStyle/>
              <a:p>
                <a:pPr marL="4572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</a:t>
                </a:r>
                <a:r>
                  <a:rPr lang="en-US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partir</a:t>
                </a:r>
                <a:r>
                  <a:rPr lang="en-US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del c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ódigo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i="1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Fluido.cpp 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que hicimos en clase en D2Q9 implementamos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Lattice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s-CO" dirty="0" err="1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Boltzmann</a:t>
                </a:r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de múltiples tiempos de relajación. </a:t>
                </a: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Parámetros: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=160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=100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s-CO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𝜏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=0.55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𝑚𝑎𝑥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=1000</m:t>
                    </m:r>
                  </m:oMath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Ventilador en </a:t>
                </a:r>
                <a14:m>
                  <m:oMath xmlns:m="http://schemas.openxmlformats.org/officeDocument/2006/math"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𝑖𝑥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 con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</m:t>
                    </m:r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𝑈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𝑒𝑛𝑡𝑟𝑎𝑑𝑎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∗</m:t>
                    </m:r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𝑟h</m:t>
                    </m:r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𝑜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𝑖𝑛𝑖𝑐𝑖𝑎𝑙</m:t>
                        </m:r>
                      </m:sub>
                    </m:sSub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s-CO" b="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Objeto centrado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𝑖𝑥</m:t>
                        </m:r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/2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𝑖</m:t>
                        </m:r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=</m:t>
                        </m:r>
                        <m:r>
                          <a:rPr lang="es-CO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s-CO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/2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 con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𝑥</m:t>
                        </m:r>
                      </m:sub>
                    </m:sSub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s-CO" dirty="0">
                    <a:solidFill>
                      <a:schemeClr val="tx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sSubPr>
                      <m:e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𝑗</m:t>
                        </m:r>
                      </m:e>
                      <m:sub>
                        <m:r>
                          <a:rPr lang="es-CO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𝑦</m:t>
                        </m:r>
                      </m:sub>
                    </m:sSub>
                    <m:r>
                      <a:rPr lang="es-CO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endParaRPr lang="es-CO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2047009"/>
                <a:ext cx="9872871" cy="4038600"/>
              </a:xfrm>
              <a:blipFill>
                <a:blip r:embed="rId2"/>
                <a:stretch>
                  <a:fillRect l="-309" t="-196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81918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Custom 1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3EAC70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944</TotalTime>
  <Words>707</Words>
  <Application>Microsoft Office PowerPoint</Application>
  <PresentationFormat>Widescreen</PresentationFormat>
  <Paragraphs>138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 Light</vt:lpstr>
      <vt:lpstr>Cambria Math</vt:lpstr>
      <vt:lpstr>Corbel</vt:lpstr>
      <vt:lpstr>Basis</vt:lpstr>
      <vt:lpstr>Lattice Boltzmann de Múltiples Tiempos de Relajación para Simular la Fuerza de Sustentación Sobre Un Perfil de Ala de Avión</vt:lpstr>
      <vt:lpstr>Introducción</vt:lpstr>
      <vt:lpstr>Introducción</vt:lpstr>
      <vt:lpstr>Marco teórico</vt:lpstr>
      <vt:lpstr>Marco teórico</vt:lpstr>
      <vt:lpstr>Marco teórico</vt:lpstr>
      <vt:lpstr>Marco teórico</vt:lpstr>
      <vt:lpstr>Marco teórico</vt:lpstr>
      <vt:lpstr>Implementación</vt:lpstr>
      <vt:lpstr>Implementación</vt:lpstr>
      <vt:lpstr>Resultados</vt:lpstr>
      <vt:lpstr>PowerPoint Presentation</vt:lpstr>
      <vt:lpstr>PowerPoint Presentation</vt:lpstr>
      <vt:lpstr>Resultados</vt:lpstr>
      <vt:lpstr>Resultados</vt:lpstr>
      <vt:lpstr>PowerPoint Presentation</vt:lpstr>
      <vt:lpstr>Resultados</vt:lpstr>
      <vt:lpstr>Resultados</vt:lpstr>
      <vt:lpstr>PowerPoint Presentation</vt:lpstr>
      <vt:lpstr>Conclusiones</vt:lpstr>
      <vt:lpstr>Referencias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Velasquez</dc:creator>
  <cp:lastModifiedBy>Felipe Velasquez</cp:lastModifiedBy>
  <cp:revision>94</cp:revision>
  <dcterms:created xsi:type="dcterms:W3CDTF">2017-11-27T21:14:19Z</dcterms:created>
  <dcterms:modified xsi:type="dcterms:W3CDTF">2017-11-28T22:53:19Z</dcterms:modified>
</cp:coreProperties>
</file>